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8" r:id="rId3"/>
    <p:sldId id="286" r:id="rId4"/>
    <p:sldId id="289" r:id="rId5"/>
    <p:sldId id="291" r:id="rId6"/>
    <p:sldId id="290" r:id="rId7"/>
    <p:sldId id="292" r:id="rId8"/>
    <p:sldId id="266" r:id="rId9"/>
    <p:sldId id="274" r:id="rId10"/>
    <p:sldId id="293" r:id="rId11"/>
    <p:sldId id="296" r:id="rId12"/>
    <p:sldId id="29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77" autoAdjust="0"/>
    <p:restoredTop sz="78438" autoAdjust="0"/>
  </p:normalViewPr>
  <p:slideViewPr>
    <p:cSldViewPr snapToGrid="0">
      <p:cViewPr>
        <p:scale>
          <a:sx n="78" d="100"/>
          <a:sy n="78" d="100"/>
        </p:scale>
        <p:origin x="84" y="248"/>
      </p:cViewPr>
      <p:guideLst/>
    </p:cSldViewPr>
  </p:slideViewPr>
  <p:outlineViewPr>
    <p:cViewPr>
      <p:scale>
        <a:sx n="33" d="100"/>
        <a:sy n="33" d="100"/>
      </p:scale>
      <p:origin x="0" y="-447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A63A9-1496-4FD5-A2F7-5A0865CF9705}" type="datetimeFigureOut">
              <a:rPr kumimoji="1" lang="ja-JP" altLang="en-US" smtClean="0"/>
              <a:t>2018/12/24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C3A9F-186C-4480-A4EF-650759DE1EE2}" type="slidenum">
              <a:rPr kumimoji="1" lang="ja-JP" altLang="en-US" smtClean="0"/>
              <a:t>‹#›</a:t>
            </a:fld>
            <a:endParaRPr kumimoji="1" lang="ja-JP" altLang="en-US"/>
          </a:p>
        </p:txBody>
      </p:sp>
    </p:spTree>
    <p:extLst>
      <p:ext uri="{BB962C8B-B14F-4D97-AF65-F5344CB8AC3E}">
        <p14:creationId xmlns:p14="http://schemas.microsoft.com/office/powerpoint/2010/main" val="32495587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5C3A9F-186C-4480-A4EF-650759DE1EE2}" type="slidenum">
              <a:rPr kumimoji="1" lang="ja-JP" altLang="en-US" smtClean="0"/>
              <a:t>1</a:t>
            </a:fld>
            <a:endParaRPr kumimoji="1" lang="ja-JP" altLang="en-US"/>
          </a:p>
        </p:txBody>
      </p:sp>
    </p:spTree>
    <p:extLst>
      <p:ext uri="{BB962C8B-B14F-4D97-AF65-F5344CB8AC3E}">
        <p14:creationId xmlns:p14="http://schemas.microsoft.com/office/powerpoint/2010/main" val="3782989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直前に猫レイキウェビナーを受けられてよかった。ヒーリングが深くなったと思う。</a:t>
            </a:r>
            <a:endParaRPr kumimoji="1" lang="en-US" altLang="ja-JP" dirty="0"/>
          </a:p>
          <a:p>
            <a:r>
              <a:rPr kumimoji="1" lang="ja-JP" altLang="en-US" dirty="0"/>
              <a:t>前日もバイオレゾナンス</a:t>
            </a:r>
            <a:endParaRPr kumimoji="1" lang="en-US" altLang="ja-JP" dirty="0"/>
          </a:p>
          <a:p>
            <a:r>
              <a:rPr kumimoji="1" lang="ja-JP" altLang="en-US" dirty="0"/>
              <a:t>アニマルレイキはやりすぎることはないから、動物のために存分にできる</a:t>
            </a:r>
            <a:endParaRPr kumimoji="1" lang="en-US" altLang="ja-JP" dirty="0"/>
          </a:p>
          <a:p>
            <a:endParaRPr kumimoji="1" lang="en-US" altLang="ja-JP" dirty="0"/>
          </a:p>
          <a:p>
            <a:r>
              <a:rPr kumimoji="1" lang="ja-JP" altLang="en-US" dirty="0"/>
              <a:t>主人とアニマルレイキをしながら看取れた。</a:t>
            </a:r>
            <a:endParaRPr kumimoji="1" lang="en-US" altLang="ja-JP" dirty="0"/>
          </a:p>
          <a:p>
            <a:r>
              <a:rPr kumimoji="1" lang="ja-JP" altLang="en-US" dirty="0"/>
              <a:t>リオは本当に静かで穏やかだったし、私たちも落ち着いていられた</a:t>
            </a:r>
            <a:endParaRPr kumimoji="1" lang="en-US" altLang="ja-JP" dirty="0"/>
          </a:p>
          <a:p>
            <a:endParaRPr kumimoji="1" lang="en-US" altLang="ja-JP" dirty="0"/>
          </a:p>
          <a:p>
            <a:r>
              <a:rPr kumimoji="1" lang="ja-JP" altLang="en-US" dirty="0"/>
              <a:t>毎日一緒に暮らしていても、どれだけ真剣に向き合っているだろうか。アニマルレイキをする時間は心から向き合える時間だった</a:t>
            </a:r>
            <a:endParaRPr kumimoji="1" lang="en-US" altLang="ja-JP" dirty="0"/>
          </a:p>
          <a:p>
            <a:endParaRPr kumimoji="1" lang="en-US" altLang="ja-JP" dirty="0"/>
          </a:p>
          <a:p>
            <a:r>
              <a:rPr kumimoji="1" lang="ja-JP" altLang="en-US" dirty="0"/>
              <a:t>アニマルレイキで何をしようとしているのか、自分が整っているか、生命とは。物質とは、存在とは、私とは何か、私のあり方を突き付けられた気がする</a:t>
            </a:r>
          </a:p>
          <a:p>
            <a:endParaRPr kumimoji="1" lang="ja-JP" altLang="en-US" dirty="0"/>
          </a:p>
        </p:txBody>
      </p:sp>
      <p:sp>
        <p:nvSpPr>
          <p:cNvPr id="4" name="スライド番号プレースホルダー 3"/>
          <p:cNvSpPr>
            <a:spLocks noGrp="1"/>
          </p:cNvSpPr>
          <p:nvPr>
            <p:ph type="sldNum" sz="quarter" idx="5"/>
          </p:nvPr>
        </p:nvSpPr>
        <p:spPr/>
        <p:txBody>
          <a:bodyPr/>
          <a:lstStyle/>
          <a:p>
            <a:fld id="{D05C3A9F-186C-4480-A4EF-650759DE1EE2}" type="slidenum">
              <a:rPr kumimoji="1" lang="ja-JP" altLang="en-US" smtClean="0"/>
              <a:t>11</a:t>
            </a:fld>
            <a:endParaRPr kumimoji="1" lang="ja-JP" altLang="en-US"/>
          </a:p>
        </p:txBody>
      </p:sp>
    </p:spTree>
    <p:extLst>
      <p:ext uri="{BB962C8B-B14F-4D97-AF65-F5344CB8AC3E}">
        <p14:creationId xmlns:p14="http://schemas.microsoft.com/office/powerpoint/2010/main" val="186596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16</a:t>
            </a:r>
            <a:r>
              <a:rPr kumimoji="1" lang="ja-JP" altLang="en-US" dirty="0"/>
              <a:t>年前、母をしっかり看取れなかった私。</a:t>
            </a:r>
            <a:endParaRPr kumimoji="1" lang="en-US" altLang="ja-JP" dirty="0"/>
          </a:p>
          <a:p>
            <a:r>
              <a:rPr kumimoji="1" lang="ja-JP" altLang="en-US" dirty="0"/>
              <a:t>リオは</a:t>
            </a:r>
            <a:r>
              <a:rPr kumimoji="1" lang="en-US" altLang="ja-JP" dirty="0"/>
              <a:t>16</a:t>
            </a:r>
            <a:r>
              <a:rPr kumimoji="1" lang="ja-JP" altLang="en-US" dirty="0"/>
              <a:t>年をかけて、はじめはアニマルコミュニケーションからスタートし、紆余曲折を経てアニマルレイキまで私を導いてくれた。</a:t>
            </a:r>
            <a:endParaRPr kumimoji="1" lang="en-US" altLang="ja-JP" dirty="0"/>
          </a:p>
          <a:p>
            <a:r>
              <a:rPr kumimoji="1" lang="ja-JP" altLang="en-US" dirty="0"/>
              <a:t>命への向きあい方を教えてくれたと思う</a:t>
            </a:r>
            <a:endParaRPr kumimoji="1" lang="en-US" altLang="ja-JP" dirty="0"/>
          </a:p>
          <a:p>
            <a:r>
              <a:rPr kumimoji="1" lang="ja-JP" altLang="en-US" dirty="0"/>
              <a:t>ある意味リオの死は私の今までのステージの修了書のように思っている</a:t>
            </a:r>
          </a:p>
          <a:p>
            <a:endParaRPr kumimoji="1" lang="en-US" altLang="ja-JP" dirty="0"/>
          </a:p>
          <a:p>
            <a:r>
              <a:rPr kumimoji="1" lang="ja-JP" altLang="en-US" dirty="0"/>
              <a:t>ペットの役割</a:t>
            </a:r>
            <a:r>
              <a:rPr kumimoji="1" lang="en-US" altLang="ja-JP" dirty="0"/>
              <a:t>……</a:t>
            </a:r>
            <a:r>
              <a:rPr kumimoji="1" lang="ja-JP" altLang="en-US" dirty="0"/>
              <a:t>すべての飼い主とそのペット</a:t>
            </a:r>
            <a:r>
              <a:rPr kumimoji="1" lang="en-US" altLang="ja-JP" dirty="0"/>
              <a:t>1</a:t>
            </a:r>
            <a:r>
              <a:rPr kumimoji="1" lang="ja-JP" altLang="en-US" dirty="0"/>
              <a:t>匹</a:t>
            </a:r>
            <a:r>
              <a:rPr kumimoji="1" lang="en-US" altLang="ja-JP" dirty="0"/>
              <a:t>1</a:t>
            </a:r>
            <a:r>
              <a:rPr kumimoji="1" lang="ja-JP" altLang="en-US" dirty="0"/>
              <a:t>匹に物語がある。アニマルレイキはそれを読み解くことを助けてくれると思う。</a:t>
            </a:r>
          </a:p>
        </p:txBody>
      </p:sp>
      <p:sp>
        <p:nvSpPr>
          <p:cNvPr id="4" name="スライド番号プレースホルダー 3"/>
          <p:cNvSpPr>
            <a:spLocks noGrp="1"/>
          </p:cNvSpPr>
          <p:nvPr>
            <p:ph type="sldNum" sz="quarter" idx="5"/>
          </p:nvPr>
        </p:nvSpPr>
        <p:spPr/>
        <p:txBody>
          <a:bodyPr/>
          <a:lstStyle/>
          <a:p>
            <a:fld id="{D05C3A9F-186C-4480-A4EF-650759DE1EE2}" type="slidenum">
              <a:rPr kumimoji="1" lang="ja-JP" altLang="en-US" smtClean="0"/>
              <a:t>12</a:t>
            </a:fld>
            <a:endParaRPr kumimoji="1" lang="ja-JP" altLang="en-US"/>
          </a:p>
        </p:txBody>
      </p:sp>
    </p:spTree>
    <p:extLst>
      <p:ext uri="{BB962C8B-B14F-4D97-AF65-F5344CB8AC3E}">
        <p14:creationId xmlns:p14="http://schemas.microsoft.com/office/powerpoint/2010/main" val="2215948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・心身の健康維持</a:t>
            </a:r>
            <a:r>
              <a:rPr kumimoji="1" lang="en-US" altLang="ja-JP" dirty="0"/>
              <a:t>……</a:t>
            </a:r>
            <a:r>
              <a:rPr kumimoji="1" lang="ja-JP" altLang="en-US" dirty="0"/>
              <a:t>痛みや痒み、吐いたとき、元気がないときなど。すねている時にも。</a:t>
            </a:r>
            <a:endParaRPr kumimoji="1" lang="en-US" altLang="ja-JP" dirty="0"/>
          </a:p>
          <a:p>
            <a:r>
              <a:rPr kumimoji="1" lang="ja-JP" altLang="en-US" dirty="0"/>
              <a:t>・フードに</a:t>
            </a:r>
            <a:r>
              <a:rPr kumimoji="1" lang="en-US" altLang="ja-JP" dirty="0"/>
              <a:t>……</a:t>
            </a:r>
            <a:r>
              <a:rPr kumimoji="1" lang="ja-JP" altLang="en-US" dirty="0"/>
              <a:t>たくさんの命を頂いている。たくさんの手によってつくられたものでもある。感謝と、それらが動物たちを守り育ててくれるように。</a:t>
            </a:r>
            <a:endParaRPr kumimoji="1" lang="en-US" altLang="ja-JP" dirty="0"/>
          </a:p>
          <a:p>
            <a:r>
              <a:rPr kumimoji="1" lang="ja-JP" altLang="en-US" dirty="0"/>
              <a:t>・過去の出来事に</a:t>
            </a:r>
            <a:r>
              <a:rPr kumimoji="1" lang="en-US" altLang="ja-JP" dirty="0"/>
              <a:t>……</a:t>
            </a:r>
            <a:r>
              <a:rPr kumimoji="1" lang="ja-JP" altLang="en-US" dirty="0"/>
              <a:t>元気は以前叩かれたことがあるのか、手を上にあげるとビクビクする。そうさせる過去の経験にレイキをしたところ、ビクつくのがましになった。</a:t>
            </a:r>
            <a:endParaRPr kumimoji="1" lang="en-US" altLang="ja-JP" dirty="0"/>
          </a:p>
          <a:p>
            <a:r>
              <a:rPr kumimoji="1" lang="ja-JP" altLang="en-US" dirty="0"/>
              <a:t>・ヒーリングスペース</a:t>
            </a:r>
            <a:r>
              <a:rPr kumimoji="1" lang="en-US" altLang="ja-JP" dirty="0"/>
              <a:t>……</a:t>
            </a:r>
            <a:r>
              <a:rPr kumimoji="1" lang="ja-JP" altLang="en-US" dirty="0"/>
              <a:t>猫たちにはヒーリングスペースで。猫レイキのウェビナーでその良さを再認識した。</a:t>
            </a:r>
          </a:p>
        </p:txBody>
      </p:sp>
      <p:sp>
        <p:nvSpPr>
          <p:cNvPr id="4" name="スライド番号プレースホルダー 3"/>
          <p:cNvSpPr>
            <a:spLocks noGrp="1"/>
          </p:cNvSpPr>
          <p:nvPr>
            <p:ph type="sldNum" sz="quarter" idx="10"/>
          </p:nvPr>
        </p:nvSpPr>
        <p:spPr/>
        <p:txBody>
          <a:bodyPr/>
          <a:lstStyle/>
          <a:p>
            <a:fld id="{D05C3A9F-186C-4480-A4EF-650759DE1EE2}" type="slidenum">
              <a:rPr kumimoji="1" lang="ja-JP" altLang="en-US" smtClean="0"/>
              <a:t>3</a:t>
            </a:fld>
            <a:endParaRPr kumimoji="1" lang="ja-JP" altLang="en-US"/>
          </a:p>
        </p:txBody>
      </p:sp>
    </p:spTree>
    <p:extLst>
      <p:ext uri="{BB962C8B-B14F-4D97-AF65-F5344CB8AC3E}">
        <p14:creationId xmlns:p14="http://schemas.microsoft.com/office/powerpoint/2010/main" val="132091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さくらさん</a:t>
            </a:r>
            <a:r>
              <a:rPr kumimoji="1" lang="en-US" altLang="ja-JP" dirty="0"/>
              <a:t>……10/22</a:t>
            </a:r>
            <a:r>
              <a:rPr kumimoji="1" lang="ja-JP" altLang="en-US" dirty="0"/>
              <a:t>台所のビニール袋で遊んでいて首に</a:t>
            </a:r>
            <a:r>
              <a:rPr kumimoji="1" lang="ja-JP" altLang="en-US" dirty="0" err="1"/>
              <a:t>ひか</a:t>
            </a:r>
            <a:r>
              <a:rPr kumimoji="1" lang="ja-JP" altLang="en-US" dirty="0"/>
              <a:t>かりパニック状態で走り回り、右後ろ足がびっこに。病院では骨折ではなく靭帯の損傷。手術の可能性も示唆される。</a:t>
            </a:r>
            <a:r>
              <a:rPr kumimoji="1" lang="en-US" altLang="ja-JP" dirty="0"/>
              <a:t>10/31</a:t>
            </a:r>
            <a:r>
              <a:rPr kumimoji="1" lang="ja-JP" altLang="en-US" dirty="0"/>
              <a:t>まだ痛いようでびっこを引いている。</a:t>
            </a:r>
            <a:r>
              <a:rPr kumimoji="1" lang="en-US" altLang="ja-JP" dirty="0"/>
              <a:t>11/1</a:t>
            </a:r>
            <a:r>
              <a:rPr kumimoji="1" lang="ja-JP" altLang="en-US" dirty="0"/>
              <a:t>～</a:t>
            </a:r>
            <a:r>
              <a:rPr kumimoji="1" lang="en-US" altLang="ja-JP" dirty="0"/>
              <a:t>5</a:t>
            </a:r>
            <a:r>
              <a:rPr kumimoji="1" lang="ja-JP" altLang="en-US" dirty="0"/>
              <a:t>日間レイキを送る。</a:t>
            </a:r>
            <a:r>
              <a:rPr kumimoji="1" lang="en-US" altLang="ja-JP" dirty="0"/>
              <a:t>11/4</a:t>
            </a:r>
            <a:r>
              <a:rPr kumimoji="1" lang="ja-JP" altLang="en-US" dirty="0"/>
              <a:t>びっこを引きつつ走れるようになった。</a:t>
            </a:r>
            <a:r>
              <a:rPr kumimoji="1" lang="en-US" altLang="ja-JP" dirty="0"/>
              <a:t>11/16</a:t>
            </a:r>
            <a:r>
              <a:rPr kumimoji="1" lang="ja-JP" altLang="en-US" dirty="0"/>
              <a:t>病院で経過観察でよいとの診断。</a:t>
            </a:r>
            <a:r>
              <a:rPr kumimoji="1" lang="en-US" altLang="ja-JP" dirty="0"/>
              <a:t>12/22</a:t>
            </a:r>
            <a:r>
              <a:rPr kumimoji="1" lang="ja-JP" altLang="en-US" dirty="0"/>
              <a:t>元気にあちこち走り回り１ｍほどジャンプもできるようになった。歩き方もびっこが気にならない。</a:t>
            </a:r>
            <a:endParaRPr kumimoji="1" lang="en-US" altLang="ja-JP" dirty="0"/>
          </a:p>
          <a:p>
            <a:r>
              <a:rPr kumimoji="1" lang="ja-JP" altLang="en-US" dirty="0"/>
              <a:t>（飼い主さんは取り返しのつかないことをしたと自分を責めていた。自身も左</a:t>
            </a:r>
            <a:r>
              <a:rPr kumimoji="1" lang="ja-JP" altLang="en-US" dirty="0" err="1"/>
              <a:t>ひざ</a:t>
            </a:r>
            <a:r>
              <a:rPr kumimoji="1" lang="ja-JP" altLang="en-US" dirty="0"/>
              <a:t>靭帯の種々経験あり）</a:t>
            </a:r>
            <a:endParaRPr kumimoji="1" lang="en-US" altLang="ja-JP" dirty="0"/>
          </a:p>
          <a:p>
            <a:endParaRPr kumimoji="1" lang="en-US" altLang="ja-JP" dirty="0"/>
          </a:p>
          <a:p>
            <a:r>
              <a:rPr kumimoji="1" lang="ja-JP" altLang="en-US" dirty="0"/>
              <a:t>ヴィヴィアンちゃん</a:t>
            </a:r>
            <a:r>
              <a:rPr kumimoji="1" lang="en-US" altLang="ja-JP" dirty="0"/>
              <a:t>……</a:t>
            </a:r>
            <a:r>
              <a:rPr kumimoji="1" lang="ja-JP" altLang="en-US" dirty="0"/>
              <a:t>旅行中ペットホテルに預けていて、帰国の日から下痢に。仲間で言霊とアニマルレイキを送る。その後飼い主さんはヴィヴィちゃんの分離不安に過去世にさかのぼってアニマルレイキをされ、留守番時の体調不良がなくなった。</a:t>
            </a:r>
            <a:endParaRPr kumimoji="1" lang="en-US" altLang="ja-JP" dirty="0"/>
          </a:p>
        </p:txBody>
      </p:sp>
      <p:sp>
        <p:nvSpPr>
          <p:cNvPr id="4" name="スライド番号プレースホルダー 3"/>
          <p:cNvSpPr>
            <a:spLocks noGrp="1"/>
          </p:cNvSpPr>
          <p:nvPr>
            <p:ph type="sldNum" sz="quarter" idx="10"/>
          </p:nvPr>
        </p:nvSpPr>
        <p:spPr/>
        <p:txBody>
          <a:bodyPr/>
          <a:lstStyle/>
          <a:p>
            <a:fld id="{D05C3A9F-186C-4480-A4EF-650759DE1EE2}" type="slidenum">
              <a:rPr kumimoji="1" lang="ja-JP" altLang="en-US" smtClean="0"/>
              <a:t>4</a:t>
            </a:fld>
            <a:endParaRPr kumimoji="1" lang="ja-JP" altLang="en-US"/>
          </a:p>
        </p:txBody>
      </p:sp>
    </p:spTree>
    <p:extLst>
      <p:ext uri="{BB962C8B-B14F-4D97-AF65-F5344CB8AC3E}">
        <p14:creationId xmlns:p14="http://schemas.microsoft.com/office/powerpoint/2010/main" val="225354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目を開かない猫</a:t>
            </a:r>
            <a:r>
              <a:rPr kumimoji="1" lang="en-US" altLang="ja-JP" dirty="0"/>
              <a:t>……</a:t>
            </a:r>
            <a:r>
              <a:rPr kumimoji="1" lang="ja-JP" altLang="en-US" dirty="0"/>
              <a:t>アニマルレイキをすると涙が出て少しずつ開くようになった。</a:t>
            </a:r>
            <a:endParaRPr kumimoji="1" lang="en-US" altLang="ja-JP" dirty="0"/>
          </a:p>
          <a:p>
            <a:r>
              <a:rPr kumimoji="1" lang="ja-JP" altLang="en-US" dirty="0"/>
              <a:t>ケージから出てこれない猫</a:t>
            </a:r>
            <a:r>
              <a:rPr kumimoji="1" lang="en-US" altLang="ja-JP" dirty="0"/>
              <a:t>……</a:t>
            </a:r>
            <a:r>
              <a:rPr kumimoji="1" lang="ja-JP" altLang="en-US" dirty="0"/>
              <a:t>成猫でなかなか環境になじめなかったが、次第に慣れ譲渡先も決まった。</a:t>
            </a:r>
            <a:endParaRPr kumimoji="1" lang="en-US" altLang="ja-JP" dirty="0"/>
          </a:p>
          <a:p>
            <a:r>
              <a:rPr kumimoji="1" lang="ja-JP" altLang="en-US" dirty="0"/>
              <a:t>調子の悪い子猫</a:t>
            </a:r>
            <a:r>
              <a:rPr kumimoji="1" lang="en-US" altLang="ja-JP" dirty="0"/>
              <a:t>……</a:t>
            </a:r>
            <a:r>
              <a:rPr kumimoji="1" lang="ja-JP" altLang="en-US" dirty="0"/>
              <a:t>食が細く、弱エネルギーも弱く感じた。その晩亡くなったがレイキをできたことは良かったと思う。</a:t>
            </a:r>
            <a:endParaRPr kumimoji="1" lang="en-US" altLang="ja-JP" dirty="0"/>
          </a:p>
        </p:txBody>
      </p:sp>
      <p:sp>
        <p:nvSpPr>
          <p:cNvPr id="4" name="スライド番号プレースホルダー 3"/>
          <p:cNvSpPr>
            <a:spLocks noGrp="1"/>
          </p:cNvSpPr>
          <p:nvPr>
            <p:ph type="sldNum" sz="quarter" idx="10"/>
          </p:nvPr>
        </p:nvSpPr>
        <p:spPr/>
        <p:txBody>
          <a:bodyPr/>
          <a:lstStyle/>
          <a:p>
            <a:fld id="{D05C3A9F-186C-4480-A4EF-650759DE1EE2}" type="slidenum">
              <a:rPr kumimoji="1" lang="ja-JP" altLang="en-US" smtClean="0"/>
              <a:t>5</a:t>
            </a:fld>
            <a:endParaRPr kumimoji="1" lang="ja-JP" altLang="en-US"/>
          </a:p>
        </p:txBody>
      </p:sp>
    </p:spTree>
    <p:extLst>
      <p:ext uri="{BB962C8B-B14F-4D97-AF65-F5344CB8AC3E}">
        <p14:creationId xmlns:p14="http://schemas.microsoft.com/office/powerpoint/2010/main" val="662195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公園で出会ったワンちゃん</a:t>
            </a:r>
            <a:r>
              <a:rPr kumimoji="1" lang="en-US" altLang="ja-JP" dirty="0"/>
              <a:t>……</a:t>
            </a:r>
            <a:r>
              <a:rPr kumimoji="1" lang="ja-JP" altLang="en-US" dirty="0"/>
              <a:t>公園で偶然会ったワンちゃんに元気がじゃれて飛びついてしまった。先方は気にされることもなく、話を聞くとそのワンちゃんはお姉さん犬を亡くしたばかりとのこと。帰ってからレイキを送った。</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D05C3A9F-186C-4480-A4EF-650759DE1EE2}" type="slidenum">
              <a:rPr kumimoji="1" lang="ja-JP" altLang="en-US" smtClean="0"/>
              <a:t>6</a:t>
            </a:fld>
            <a:endParaRPr kumimoji="1" lang="ja-JP" altLang="en-US"/>
          </a:p>
        </p:txBody>
      </p:sp>
    </p:spTree>
    <p:extLst>
      <p:ext uri="{BB962C8B-B14F-4D97-AF65-F5344CB8AC3E}">
        <p14:creationId xmlns:p14="http://schemas.microsoft.com/office/powerpoint/2010/main" val="2078481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スズメ</a:t>
            </a:r>
            <a:endParaRPr kumimoji="1" lang="en-US" altLang="ja-JP" dirty="0"/>
          </a:p>
          <a:p>
            <a:r>
              <a:rPr kumimoji="1" lang="ja-JP" altLang="en-US" dirty="0"/>
              <a:t>虫たち</a:t>
            </a:r>
            <a:endParaRPr kumimoji="1" lang="en-US" altLang="ja-JP" dirty="0"/>
          </a:p>
          <a:p>
            <a:r>
              <a:rPr kumimoji="1" lang="ja-JP" altLang="en-US" dirty="0"/>
              <a:t>植物</a:t>
            </a:r>
            <a:endParaRPr kumimoji="1" lang="en-US" altLang="ja-JP" dirty="0"/>
          </a:p>
        </p:txBody>
      </p:sp>
      <p:sp>
        <p:nvSpPr>
          <p:cNvPr id="4" name="スライド番号プレースホルダー 3"/>
          <p:cNvSpPr>
            <a:spLocks noGrp="1"/>
          </p:cNvSpPr>
          <p:nvPr>
            <p:ph type="sldNum" sz="quarter" idx="10"/>
          </p:nvPr>
        </p:nvSpPr>
        <p:spPr/>
        <p:txBody>
          <a:bodyPr/>
          <a:lstStyle/>
          <a:p>
            <a:fld id="{D05C3A9F-186C-4480-A4EF-650759DE1EE2}" type="slidenum">
              <a:rPr kumimoji="1" lang="ja-JP" altLang="en-US" smtClean="0"/>
              <a:t>7</a:t>
            </a:fld>
            <a:endParaRPr kumimoji="1" lang="ja-JP" altLang="en-US"/>
          </a:p>
        </p:txBody>
      </p:sp>
    </p:spTree>
    <p:extLst>
      <p:ext uri="{BB962C8B-B14F-4D97-AF65-F5344CB8AC3E}">
        <p14:creationId xmlns:p14="http://schemas.microsoft.com/office/powerpoint/2010/main" val="2272968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5C3A9F-186C-4480-A4EF-650759DE1EE2}" type="slidenum">
              <a:rPr kumimoji="1" lang="ja-JP" altLang="en-US" smtClean="0"/>
              <a:t>8</a:t>
            </a:fld>
            <a:endParaRPr kumimoji="1" lang="ja-JP" altLang="en-US"/>
          </a:p>
        </p:txBody>
      </p:sp>
    </p:spTree>
    <p:extLst>
      <p:ext uri="{BB962C8B-B14F-4D97-AF65-F5344CB8AC3E}">
        <p14:creationId xmlns:p14="http://schemas.microsoft.com/office/powerpoint/2010/main" val="3293524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月頃初めて通院し、腎臓の数値が悪くなっているのを知った。</a:t>
            </a:r>
            <a:endParaRPr kumimoji="1" lang="en-US" altLang="ja-JP" dirty="0"/>
          </a:p>
          <a:p>
            <a:r>
              <a:rPr kumimoji="1" lang="ja-JP" altLang="en-US" dirty="0"/>
              <a:t>田村先生の「病気について」の動画を見る</a:t>
            </a:r>
            <a:endParaRPr kumimoji="1" lang="en-US" altLang="ja-JP" dirty="0"/>
          </a:p>
          <a:p>
            <a:endParaRPr kumimoji="1" lang="en-US" altLang="ja-JP" dirty="0"/>
          </a:p>
          <a:p>
            <a:r>
              <a:rPr kumimoji="1" lang="ja-JP" altLang="en-US" dirty="0"/>
              <a:t>年齢や現在の症状・状態から勝手なストーリーをつくらないと決めた　今から若返ってもいいではないか</a:t>
            </a:r>
            <a:endParaRPr kumimoji="1" lang="en-US" altLang="ja-JP" dirty="0"/>
          </a:p>
          <a:p>
            <a:r>
              <a:rPr kumimoji="1" lang="ja-JP" altLang="en-US" dirty="0"/>
              <a:t>泣いて暮らしそうになっていたが、私が考えを変えるとリオはまた元気な姿を見せてくれるようになった</a:t>
            </a:r>
            <a:endParaRPr kumimoji="1" lang="en-US" altLang="ja-JP" dirty="0"/>
          </a:p>
          <a:p>
            <a:endParaRPr kumimoji="1" lang="en-US" altLang="ja-JP" dirty="0"/>
          </a:p>
          <a:p>
            <a:r>
              <a:rPr kumimoji="1" lang="ja-JP" altLang="en-US" dirty="0"/>
              <a:t>点滴　家でしようと思ったが、飼い主の必死感が伝わってうまくいかず、イライラおろおろし悪循環←エゴを入れないこと</a:t>
            </a:r>
            <a:endParaRPr kumimoji="1" lang="en-US" altLang="ja-JP" dirty="0"/>
          </a:p>
          <a:p>
            <a:r>
              <a:rPr kumimoji="1" lang="ja-JP" altLang="en-US" dirty="0"/>
              <a:t>　　　　通院ですることに。点滴前後にアニマルレイキ</a:t>
            </a:r>
            <a:endParaRPr kumimoji="1" lang="en-US" altLang="ja-JP" dirty="0"/>
          </a:p>
          <a:p>
            <a:r>
              <a:rPr kumimoji="1" lang="ja-JP" altLang="en-US" dirty="0"/>
              <a:t>　　　　点滴をいつするのか　いつまでするのか　ペット鍼灸の先生から「生き物は最期は枯れるようにして死んでいくのが理想的」と聞いたが</a:t>
            </a:r>
            <a:r>
              <a:rPr kumimoji="1" lang="en-US" altLang="ja-JP" dirty="0"/>
              <a:t>……</a:t>
            </a:r>
          </a:p>
          <a:p>
            <a:r>
              <a:rPr kumimoji="1" lang="ja-JP" altLang="en-US" dirty="0"/>
              <a:t>　　　　　　←アニマルレイキをしていたから判断に困らなかった　　　</a:t>
            </a:r>
          </a:p>
        </p:txBody>
      </p:sp>
      <p:sp>
        <p:nvSpPr>
          <p:cNvPr id="4" name="スライド番号プレースホルダー 3"/>
          <p:cNvSpPr>
            <a:spLocks noGrp="1"/>
          </p:cNvSpPr>
          <p:nvPr>
            <p:ph type="sldNum" sz="quarter" idx="5"/>
          </p:nvPr>
        </p:nvSpPr>
        <p:spPr/>
        <p:txBody>
          <a:bodyPr/>
          <a:lstStyle/>
          <a:p>
            <a:fld id="{D05C3A9F-186C-4480-A4EF-650759DE1EE2}" type="slidenum">
              <a:rPr kumimoji="1" lang="ja-JP" altLang="en-US" smtClean="0"/>
              <a:t>9</a:t>
            </a:fld>
            <a:endParaRPr kumimoji="1" lang="ja-JP" altLang="en-US"/>
          </a:p>
        </p:txBody>
      </p:sp>
    </p:spTree>
    <p:extLst>
      <p:ext uri="{BB962C8B-B14F-4D97-AF65-F5344CB8AC3E}">
        <p14:creationId xmlns:p14="http://schemas.microsoft.com/office/powerpoint/2010/main" val="375505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バイオレゾナンスをしてもらい、リオともう一度一緒の時間を楽しみたいと祈って得られた奇跡のような時間。</a:t>
            </a:r>
            <a:endParaRPr kumimoji="1" lang="en-US" altLang="ja-JP" dirty="0"/>
          </a:p>
          <a:p>
            <a:endParaRPr kumimoji="1" lang="en-US" altLang="ja-JP" dirty="0"/>
          </a:p>
          <a:p>
            <a:r>
              <a:rPr kumimoji="1" lang="ja-JP" altLang="en-US" dirty="0"/>
              <a:t>リオは外を歩くことで地面からエネルギーをもらっていたと思う</a:t>
            </a:r>
            <a:endParaRPr kumimoji="1" lang="en-US" altLang="ja-JP" dirty="0"/>
          </a:p>
          <a:p>
            <a:endParaRPr kumimoji="1" lang="en-US" altLang="ja-JP" dirty="0"/>
          </a:p>
          <a:p>
            <a:r>
              <a:rPr kumimoji="1" lang="ja-JP" altLang="en-US" dirty="0"/>
              <a:t>リオに付き添って空を眺めたり、風に吹かれたり、地面の石に気づいたりした。</a:t>
            </a:r>
            <a:endParaRPr kumimoji="1" lang="en-US" altLang="ja-JP" dirty="0"/>
          </a:p>
          <a:p>
            <a:r>
              <a:rPr kumimoji="1" lang="ja-JP" altLang="en-US" dirty="0"/>
              <a:t>私</a:t>
            </a:r>
            <a:r>
              <a:rPr kumimoji="1" lang="ja-JP" altLang="en-US"/>
              <a:t>が自然</a:t>
            </a:r>
            <a:endParaRPr kumimoji="1" lang="ja-JP" altLang="en-US" dirty="0"/>
          </a:p>
        </p:txBody>
      </p:sp>
      <p:sp>
        <p:nvSpPr>
          <p:cNvPr id="4" name="スライド番号プレースホルダー 3"/>
          <p:cNvSpPr>
            <a:spLocks noGrp="1"/>
          </p:cNvSpPr>
          <p:nvPr>
            <p:ph type="sldNum" sz="quarter" idx="5"/>
          </p:nvPr>
        </p:nvSpPr>
        <p:spPr/>
        <p:txBody>
          <a:bodyPr/>
          <a:lstStyle/>
          <a:p>
            <a:fld id="{D05C3A9F-186C-4480-A4EF-650759DE1EE2}" type="slidenum">
              <a:rPr kumimoji="1" lang="ja-JP" altLang="en-US" smtClean="0"/>
              <a:t>10</a:t>
            </a:fld>
            <a:endParaRPr kumimoji="1" lang="ja-JP" altLang="en-US"/>
          </a:p>
        </p:txBody>
      </p:sp>
    </p:spTree>
    <p:extLst>
      <p:ext uri="{BB962C8B-B14F-4D97-AF65-F5344CB8AC3E}">
        <p14:creationId xmlns:p14="http://schemas.microsoft.com/office/powerpoint/2010/main" val="3998426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1033147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157589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3028107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1201931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1399233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62116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37778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240953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141958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90041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5E0BBA9-209C-413D-AEF4-64F6488778EB}" type="datetimeFigureOut">
              <a:rPr kumimoji="1" lang="ja-JP" altLang="en-US" smtClean="0"/>
              <a:t>2018/12/24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3326796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0BBA9-209C-413D-AEF4-64F6488778EB}" type="datetimeFigureOut">
              <a:rPr kumimoji="1" lang="ja-JP" altLang="en-US" smtClean="0"/>
              <a:t>2018/12/24</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73484-CCD3-483F-8D69-39E60C0616D0}" type="slidenum">
              <a:rPr kumimoji="1" lang="ja-JP" altLang="en-US" smtClean="0"/>
              <a:t>‹#›</a:t>
            </a:fld>
            <a:endParaRPr kumimoji="1" lang="ja-JP" altLang="en-US"/>
          </a:p>
        </p:txBody>
      </p:sp>
    </p:spTree>
    <p:extLst>
      <p:ext uri="{BB962C8B-B14F-4D97-AF65-F5344CB8AC3E}">
        <p14:creationId xmlns:p14="http://schemas.microsoft.com/office/powerpoint/2010/main" val="28047383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84860" y="640080"/>
            <a:ext cx="10347960" cy="2194560"/>
          </a:xfrm>
        </p:spPr>
        <p:txBody>
          <a:bodyPr>
            <a:normAutofit/>
          </a:bodyPr>
          <a:lstStyle/>
          <a:p>
            <a:r>
              <a:rPr kumimoji="1" lang="ja-JP" altLang="en-US" dirty="0">
                <a:latin typeface="HG創英角ｺﾞｼｯｸUB" panose="020B0909000000000000" pitchFamily="49" charset="-128"/>
                <a:ea typeface="HG創英角ｺﾞｼｯｸUB" panose="020B0909000000000000" pitchFamily="49" charset="-128"/>
              </a:rPr>
              <a:t>アニマルレイキのある生活</a:t>
            </a:r>
          </a:p>
        </p:txBody>
      </p:sp>
      <p:sp>
        <p:nvSpPr>
          <p:cNvPr id="4" name="サブタイトル 3"/>
          <p:cNvSpPr>
            <a:spLocks noGrp="1"/>
          </p:cNvSpPr>
          <p:nvPr>
            <p:ph type="subTitle" idx="1"/>
          </p:nvPr>
        </p:nvSpPr>
        <p:spPr>
          <a:xfrm>
            <a:off x="3935578" y="5493715"/>
            <a:ext cx="9731653" cy="919885"/>
          </a:xfrm>
        </p:spPr>
        <p:txBody>
          <a:bodyPr>
            <a:normAutofit/>
          </a:bodyPr>
          <a:lstStyle/>
          <a:p>
            <a:r>
              <a:rPr lang="ja-JP" altLang="en-US" sz="3600" dirty="0">
                <a:latin typeface="HG創英角ｺﾞｼｯｸUB" panose="020B0909000000000000" pitchFamily="49" charset="-128"/>
                <a:ea typeface="HG創英角ｺﾞｼｯｸUB" panose="020B0909000000000000" pitchFamily="49" charset="-128"/>
              </a:rPr>
              <a:t>六 車  多 鶴 子</a:t>
            </a:r>
            <a:endParaRPr lang="en-US" altLang="ja-JP" sz="3600" dirty="0">
              <a:latin typeface="HG創英角ｺﾞｼｯｸUB" panose="020B0909000000000000" pitchFamily="49" charset="-128"/>
              <a:ea typeface="HG創英角ｺﾞｼｯｸUB" panose="020B0909000000000000" pitchFamily="49" charset="-128"/>
            </a:endParaRPr>
          </a:p>
          <a:p>
            <a:endParaRPr kumimoji="1" lang="ja-JP" altLang="en-US" sz="36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3431717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960100" y="978102"/>
            <a:ext cx="10588434" cy="1062644"/>
          </a:xfrm>
        </p:spPr>
        <p:txBody>
          <a:bodyPr anchor="b">
            <a:normAutofit/>
          </a:bodyPr>
          <a:lstStyle/>
          <a:p>
            <a:r>
              <a:rPr lang="ja-JP" altLang="en-US" dirty="0">
                <a:latin typeface="HGS創英角ｺﾞｼｯｸUB" panose="020B0900000000000000" pitchFamily="50" charset="-128"/>
                <a:ea typeface="HGS創英角ｺﾞｼｯｸUB" panose="020B0900000000000000" pitchFamily="50" charset="-128"/>
              </a:rPr>
              <a:t>気づき②　リオと自然</a:t>
            </a:r>
            <a:endParaRPr kumimoji="1" lang="ja-JP" altLang="en-US" dirty="0">
              <a:latin typeface="HGS創英角ｺﾞｼｯｸUB" panose="020B0900000000000000" pitchFamily="50" charset="-128"/>
              <a:ea typeface="HGS創英角ｺﾞｼｯｸUB" panose="020B0900000000000000" pitchFamily="50" charset="-128"/>
            </a:endParaRPr>
          </a:p>
        </p:txBody>
      </p:sp>
      <p:cxnSp>
        <p:nvCxnSpPr>
          <p:cNvPr id="14" name="Straight Connector 13">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コンテンツ プレースホルダ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23" y="2811104"/>
            <a:ext cx="3366480" cy="1893645"/>
          </a:xfrm>
          <a:prstGeom prst="rect">
            <a:avLst/>
          </a:prstGeom>
        </p:spPr>
      </p:pic>
      <p:sp>
        <p:nvSpPr>
          <p:cNvPr id="9" name="Content Placeholder 8">
            <a:extLst>
              <a:ext uri="{FF2B5EF4-FFF2-40B4-BE49-F238E27FC236}">
                <a16:creationId xmlns:a16="http://schemas.microsoft.com/office/drawing/2014/main" id="{EE3D0390-66B9-4426-ACD4-4F49362198A2}"/>
              </a:ext>
            </a:extLst>
          </p:cNvPr>
          <p:cNvSpPr>
            <a:spLocks noGrp="1"/>
          </p:cNvSpPr>
          <p:nvPr>
            <p:ph idx="1"/>
          </p:nvPr>
        </p:nvSpPr>
        <p:spPr>
          <a:xfrm>
            <a:off x="4955354" y="2682433"/>
            <a:ext cx="6593180" cy="3215749"/>
          </a:xfrm>
        </p:spPr>
        <p:txBody>
          <a:bodyPr>
            <a:normAutofit/>
          </a:bodyPr>
          <a:lstStyle/>
          <a:p>
            <a:pPr marL="0" indent="0">
              <a:buNone/>
            </a:pPr>
            <a:r>
              <a:rPr lang="ja-JP" altLang="en-US" sz="3600" dirty="0"/>
              <a:t>リオは調子が良ければ毎日数回家の周りを散歩した</a:t>
            </a:r>
            <a:endParaRPr lang="en-US" altLang="ja-JP" sz="3600" dirty="0"/>
          </a:p>
          <a:p>
            <a:pPr marL="0" indent="0">
              <a:buNone/>
            </a:pPr>
            <a:endParaRPr lang="en-US" altLang="ja-JP" sz="3600" dirty="0"/>
          </a:p>
          <a:p>
            <a:pPr marL="0" indent="0">
              <a:buNone/>
            </a:pPr>
            <a:r>
              <a:rPr lang="ja-JP" altLang="en-US" sz="3600" dirty="0"/>
              <a:t>共に過ごす時間、とりまく自然が美しかった</a:t>
            </a:r>
            <a:endParaRPr lang="en-US" altLang="ja-JP" sz="3600" dirty="0"/>
          </a:p>
          <a:p>
            <a:pPr marL="0" indent="0">
              <a:buNone/>
            </a:pPr>
            <a:endParaRPr lang="en-US" altLang="ja-JP" sz="2400" dirty="0"/>
          </a:p>
        </p:txBody>
      </p:sp>
      <p:pic>
        <p:nvPicPr>
          <p:cNvPr id="6" name="図 5">
            <a:extLst>
              <a:ext uri="{FF2B5EF4-FFF2-40B4-BE49-F238E27FC236}">
                <a16:creationId xmlns:a16="http://schemas.microsoft.com/office/drawing/2014/main" id="{FB1CEA7D-33F8-49F3-9831-5C9F15486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70" y="2489329"/>
            <a:ext cx="4425064" cy="3318798"/>
          </a:xfrm>
          <a:prstGeom prst="rect">
            <a:avLst/>
          </a:prstGeom>
        </p:spPr>
      </p:pic>
    </p:spTree>
    <p:extLst>
      <p:ext uri="{BB962C8B-B14F-4D97-AF65-F5344CB8AC3E}">
        <p14:creationId xmlns:p14="http://schemas.microsoft.com/office/powerpoint/2010/main" val="664546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960100" y="978102"/>
            <a:ext cx="10588434" cy="1062644"/>
          </a:xfrm>
        </p:spPr>
        <p:txBody>
          <a:bodyPr anchor="b">
            <a:normAutofit/>
          </a:bodyPr>
          <a:lstStyle/>
          <a:p>
            <a:r>
              <a:rPr lang="ja-JP" altLang="en-US" dirty="0">
                <a:latin typeface="HGS創英角ｺﾞｼｯｸUB" panose="020B0900000000000000" pitchFamily="50" charset="-128"/>
                <a:ea typeface="HGS創英角ｺﾞｼｯｸUB" panose="020B0900000000000000" pitchFamily="50" charset="-128"/>
              </a:rPr>
              <a:t>気づき③　アニマルレイキのよさ</a:t>
            </a:r>
            <a:endParaRPr kumimoji="1" lang="ja-JP" altLang="en-US" dirty="0">
              <a:latin typeface="HGS創英角ｺﾞｼｯｸUB" panose="020B0900000000000000" pitchFamily="50" charset="-128"/>
              <a:ea typeface="HGS創英角ｺﾞｼｯｸUB" panose="020B0900000000000000" pitchFamily="50" charset="-128"/>
            </a:endParaRPr>
          </a:p>
        </p:txBody>
      </p:sp>
      <p:cxnSp>
        <p:nvCxnSpPr>
          <p:cNvPr id="14" name="Straight Connector 13">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EE3D0390-66B9-4426-ACD4-4F49362198A2}"/>
              </a:ext>
            </a:extLst>
          </p:cNvPr>
          <p:cNvSpPr>
            <a:spLocks noGrp="1"/>
          </p:cNvSpPr>
          <p:nvPr>
            <p:ph idx="1"/>
          </p:nvPr>
        </p:nvSpPr>
        <p:spPr>
          <a:xfrm>
            <a:off x="4955354" y="2682433"/>
            <a:ext cx="6282169" cy="3215749"/>
          </a:xfrm>
        </p:spPr>
        <p:txBody>
          <a:bodyPr>
            <a:normAutofit/>
          </a:bodyPr>
          <a:lstStyle/>
          <a:p>
            <a:pPr marL="0" indent="0">
              <a:buNone/>
            </a:pPr>
            <a:r>
              <a:rPr lang="ja-JP" altLang="en-US" sz="3600" dirty="0"/>
              <a:t>静かで穏やかな看取り</a:t>
            </a:r>
          </a:p>
          <a:p>
            <a:pPr marL="0" indent="0">
              <a:buNone/>
            </a:pPr>
            <a:endParaRPr lang="ja-JP" altLang="en-US" sz="3600" dirty="0"/>
          </a:p>
          <a:p>
            <a:pPr marL="0" indent="0">
              <a:buNone/>
            </a:pPr>
            <a:r>
              <a:rPr lang="ja-JP" altLang="en-US" sz="3600" dirty="0"/>
              <a:t>本当に向き合う時間をくれた</a:t>
            </a:r>
          </a:p>
          <a:p>
            <a:pPr marL="0" indent="0">
              <a:buNone/>
            </a:pPr>
            <a:endParaRPr lang="ja-JP" altLang="en-US" sz="3600" dirty="0"/>
          </a:p>
          <a:p>
            <a:pPr marL="0" indent="0">
              <a:buNone/>
            </a:pPr>
            <a:r>
              <a:rPr lang="ja-JP" altLang="en-US" sz="3600" dirty="0"/>
              <a:t>動物のために思う存分できる</a:t>
            </a:r>
          </a:p>
          <a:p>
            <a:pPr marL="0" indent="0">
              <a:buNone/>
            </a:pPr>
            <a:endParaRPr lang="en-US" altLang="ja-JP" sz="2400" dirty="0"/>
          </a:p>
        </p:txBody>
      </p:sp>
      <p:pic>
        <p:nvPicPr>
          <p:cNvPr id="8" name="図 7">
            <a:extLst>
              <a:ext uri="{FF2B5EF4-FFF2-40B4-BE49-F238E27FC236}">
                <a16:creationId xmlns:a16="http://schemas.microsoft.com/office/drawing/2014/main" id="{E8637039-01A1-4715-B405-6506ADD96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592" y="2489329"/>
            <a:ext cx="3068556" cy="4091408"/>
          </a:xfrm>
          <a:prstGeom prst="rect">
            <a:avLst/>
          </a:prstGeom>
        </p:spPr>
      </p:pic>
    </p:spTree>
    <p:extLst>
      <p:ext uri="{BB962C8B-B14F-4D97-AF65-F5344CB8AC3E}">
        <p14:creationId xmlns:p14="http://schemas.microsoft.com/office/powerpoint/2010/main" val="31127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96B58DB-4834-45F4-8C38-42E602DF3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914" y="1524000"/>
            <a:ext cx="6868160" cy="5151120"/>
          </a:xfrm>
          <a:prstGeom prst="rect">
            <a:avLst/>
          </a:prstGeom>
        </p:spPr>
      </p:pic>
      <p:sp>
        <p:nvSpPr>
          <p:cNvPr id="5" name="タイトル 1">
            <a:extLst>
              <a:ext uri="{FF2B5EF4-FFF2-40B4-BE49-F238E27FC236}">
                <a16:creationId xmlns:a16="http://schemas.microsoft.com/office/drawing/2014/main" id="{A3958BAA-E1EE-4BE5-AB5F-DCB1106E8B06}"/>
              </a:ext>
            </a:extLst>
          </p:cNvPr>
          <p:cNvSpPr txBox="1">
            <a:spLocks/>
          </p:cNvSpPr>
          <p:nvPr/>
        </p:nvSpPr>
        <p:spPr>
          <a:xfrm>
            <a:off x="867777" y="272687"/>
            <a:ext cx="10588434" cy="10626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latin typeface="HGS創英角ｺﾞｼｯｸUB" panose="020B0900000000000000" pitchFamily="50" charset="-128"/>
                <a:ea typeface="HGS創英角ｺﾞｼｯｸUB" panose="020B0900000000000000" pitchFamily="50" charset="-128"/>
              </a:rPr>
              <a:t>終わりに</a:t>
            </a:r>
          </a:p>
        </p:txBody>
      </p:sp>
    </p:spTree>
    <p:extLst>
      <p:ext uri="{BB962C8B-B14F-4D97-AF65-F5344CB8AC3E}">
        <p14:creationId xmlns:p14="http://schemas.microsoft.com/office/powerpoint/2010/main" val="2605701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800" dirty="0">
                <a:latin typeface="HG創英角ｺﾞｼｯｸUB" panose="020B0909000000000000" pitchFamily="49" charset="-128"/>
                <a:ea typeface="HG創英角ｺﾞｼｯｸUB" panose="020B0909000000000000" pitchFamily="49" charset="-128"/>
              </a:rPr>
              <a:t>内　容</a:t>
            </a:r>
            <a:endParaRPr kumimoji="1" lang="ja-JP" altLang="en-US" sz="4800" dirty="0">
              <a:latin typeface="HG創英角ｺﾞｼｯｸUB" panose="020B0909000000000000" pitchFamily="49" charset="-128"/>
              <a:ea typeface="HG創英角ｺﾞｼｯｸUB" panose="020B0909000000000000" pitchFamily="49" charset="-128"/>
            </a:endParaRPr>
          </a:p>
        </p:txBody>
      </p:sp>
      <p:sp>
        <p:nvSpPr>
          <p:cNvPr id="3" name="コンテンツ プレースホルダー 2"/>
          <p:cNvSpPr>
            <a:spLocks noGrp="1"/>
          </p:cNvSpPr>
          <p:nvPr>
            <p:ph idx="1"/>
          </p:nvPr>
        </p:nvSpPr>
        <p:spPr>
          <a:xfrm>
            <a:off x="838200" y="2623382"/>
            <a:ext cx="10515600" cy="3553580"/>
          </a:xfrm>
        </p:spPr>
        <p:txBody>
          <a:bodyPr>
            <a:normAutofit/>
          </a:bodyPr>
          <a:lstStyle/>
          <a:p>
            <a:pPr marL="0" indent="0">
              <a:buNone/>
            </a:pPr>
            <a:r>
              <a:rPr kumimoji="1" lang="ja-JP" altLang="en-US" sz="3600" dirty="0">
                <a:latin typeface="HG創英角ｺﾞｼｯｸUB" panose="020B0909000000000000" pitchFamily="49" charset="-128"/>
                <a:ea typeface="HG創英角ｺﾞｼｯｸUB" panose="020B0909000000000000" pitchFamily="49" charset="-128"/>
              </a:rPr>
              <a:t>１．</a:t>
            </a:r>
            <a:r>
              <a:rPr lang="ja-JP" altLang="en-US" sz="3600" dirty="0">
                <a:latin typeface="HG創英角ｺﾞｼｯｸUB" panose="020B0909000000000000" pitchFamily="49" charset="-128"/>
                <a:ea typeface="HG創英角ｺﾞｼｯｸUB" panose="020B0909000000000000" pitchFamily="49" charset="-128"/>
              </a:rPr>
              <a:t>どんなときに使っているか</a:t>
            </a:r>
            <a:endParaRPr kumimoji="1" lang="en-US" altLang="ja-JP" sz="3600" dirty="0">
              <a:latin typeface="HG創英角ｺﾞｼｯｸUB" panose="020B0909000000000000" pitchFamily="49" charset="-128"/>
              <a:ea typeface="HG創英角ｺﾞｼｯｸUB" panose="020B0909000000000000" pitchFamily="49" charset="-128"/>
            </a:endParaRPr>
          </a:p>
          <a:p>
            <a:pPr marL="0" indent="0">
              <a:buNone/>
            </a:pPr>
            <a:endParaRPr kumimoji="1" lang="en-US" altLang="ja-JP" sz="3600" dirty="0">
              <a:latin typeface="HG創英角ｺﾞｼｯｸUB" panose="020B0909000000000000" pitchFamily="49" charset="-128"/>
              <a:ea typeface="HG創英角ｺﾞｼｯｸUB" panose="020B0909000000000000" pitchFamily="49" charset="-128"/>
            </a:endParaRPr>
          </a:p>
          <a:p>
            <a:pPr marL="0" indent="0">
              <a:buNone/>
            </a:pPr>
            <a:r>
              <a:rPr lang="ja-JP" altLang="en-US" sz="3600" dirty="0">
                <a:latin typeface="HG創英角ｺﾞｼｯｸUB" panose="020B0909000000000000" pitchFamily="49" charset="-128"/>
                <a:ea typeface="HG創英角ｺﾞｼｯｸUB" panose="020B0909000000000000" pitchFamily="49" charset="-128"/>
              </a:rPr>
              <a:t>２．愛猫リオから学んだこと</a:t>
            </a:r>
            <a:endParaRPr kumimoji="1" lang="ja-JP" altLang="en-US" sz="3600" dirty="0">
              <a:latin typeface="HG創英角ｺﾞｼｯｸUB" panose="020B0909000000000000" pitchFamily="49" charset="-128"/>
              <a:ea typeface="HG創英角ｺﾞｼｯｸUB" panose="020B0909000000000000" pitchFamily="49" charset="-128"/>
            </a:endParaRPr>
          </a:p>
        </p:txBody>
      </p:sp>
    </p:spTree>
    <p:extLst>
      <p:ext uri="{BB962C8B-B14F-4D97-AF65-F5344CB8AC3E}">
        <p14:creationId xmlns:p14="http://schemas.microsoft.com/office/powerpoint/2010/main" val="2994895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448656" y="513611"/>
            <a:ext cx="9959769" cy="1633687"/>
          </a:xfrm>
        </p:spPr>
        <p:txBody>
          <a:bodyPr anchor="b">
            <a:normAutofit fontScale="90000"/>
          </a:bodyPr>
          <a:lstStyle/>
          <a:p>
            <a:br>
              <a:rPr lang="en-US" altLang="ja-JP" dirty="0">
                <a:latin typeface="HGS創英角ｺﾞｼｯｸUB" panose="020B0900000000000000" pitchFamily="50" charset="-128"/>
                <a:ea typeface="HGS創英角ｺﾞｼｯｸUB" panose="020B0900000000000000" pitchFamily="50" charset="-128"/>
              </a:rPr>
            </a:br>
            <a:r>
              <a:rPr lang="ja-JP" altLang="en-US" dirty="0">
                <a:latin typeface="HGS創英角ｺﾞｼｯｸUB" panose="020B0900000000000000" pitchFamily="50" charset="-128"/>
                <a:ea typeface="HGS創英角ｺﾞｼｯｸUB" panose="020B0900000000000000" pitchFamily="50" charset="-128"/>
              </a:rPr>
              <a:t>　</a:t>
            </a:r>
            <a:r>
              <a:rPr lang="ja-JP" altLang="en-US" sz="5300" dirty="0">
                <a:latin typeface="HGS創英角ｺﾞｼｯｸUB" panose="020B0900000000000000" pitchFamily="50" charset="-128"/>
                <a:ea typeface="HGS創英角ｺﾞｼｯｸUB" panose="020B0900000000000000" pitchFamily="50" charset="-128"/>
              </a:rPr>
              <a:t>使い方①　家族に</a:t>
            </a:r>
            <a:br>
              <a:rPr lang="en-US" altLang="ja-JP" sz="5300" dirty="0">
                <a:latin typeface="HGS創英角ｺﾞｼｯｸUB" panose="020B0900000000000000" pitchFamily="50" charset="-128"/>
                <a:ea typeface="HGS創英角ｺﾞｼｯｸUB" panose="020B0900000000000000" pitchFamily="50" charset="-128"/>
              </a:rPr>
            </a:br>
            <a:endParaRPr kumimoji="1" lang="ja-JP" altLang="en-US" dirty="0">
              <a:latin typeface="HGS創英角ｺﾞｼｯｸUB" panose="020B0900000000000000" pitchFamily="50" charset="-128"/>
              <a:ea typeface="HGS創英角ｺﾞｼｯｸUB" panose="020B0900000000000000" pitchFamily="50" charset="-128"/>
            </a:endParaRPr>
          </a:p>
        </p:txBody>
      </p:sp>
      <p:pic>
        <p:nvPicPr>
          <p:cNvPr id="9" name="コンテンツ プレースホルダー 8">
            <a:extLst>
              <a:ext uri="{FF2B5EF4-FFF2-40B4-BE49-F238E27FC236}">
                <a16:creationId xmlns:a16="http://schemas.microsoft.com/office/drawing/2014/main" id="{9694CAB0-8749-4F18-8DEF-89C210FD19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07693" y="1793018"/>
            <a:ext cx="3333552" cy="4444737"/>
          </a:xfrm>
        </p:spPr>
      </p:pic>
      <p:pic>
        <p:nvPicPr>
          <p:cNvPr id="10" name="コンテンツ プレースホルダー 6">
            <a:extLst>
              <a:ext uri="{FF2B5EF4-FFF2-40B4-BE49-F238E27FC236}">
                <a16:creationId xmlns:a16="http://schemas.microsoft.com/office/drawing/2014/main" id="{BBD8F630-0F80-4633-8CC2-7D81871CF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55" y="1793017"/>
            <a:ext cx="7901755" cy="4444737"/>
          </a:xfrm>
          <a:prstGeom prst="rect">
            <a:avLst/>
          </a:prstGeom>
        </p:spPr>
      </p:pic>
    </p:spTree>
    <p:extLst>
      <p:ext uri="{BB962C8B-B14F-4D97-AF65-F5344CB8AC3E}">
        <p14:creationId xmlns:p14="http://schemas.microsoft.com/office/powerpoint/2010/main" val="418036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8656" y="513611"/>
            <a:ext cx="9959769" cy="1633687"/>
          </a:xfrm>
        </p:spPr>
        <p:txBody>
          <a:bodyPr anchor="b">
            <a:normAutofit fontScale="90000"/>
          </a:bodyPr>
          <a:lstStyle/>
          <a:p>
            <a:br>
              <a:rPr lang="en-US" altLang="ja-JP" dirty="0">
                <a:latin typeface="HGS創英角ｺﾞｼｯｸUB" panose="020B0900000000000000" pitchFamily="50" charset="-128"/>
                <a:ea typeface="HGS創英角ｺﾞｼｯｸUB" panose="020B0900000000000000" pitchFamily="50" charset="-128"/>
              </a:rPr>
            </a:br>
            <a:r>
              <a:rPr lang="ja-JP" altLang="en-US" dirty="0">
                <a:latin typeface="HGS創英角ｺﾞｼｯｸUB" panose="020B0900000000000000" pitchFamily="50" charset="-128"/>
                <a:ea typeface="HGS創英角ｺﾞｼｯｸUB" panose="020B0900000000000000" pitchFamily="50" charset="-128"/>
              </a:rPr>
              <a:t>　</a:t>
            </a:r>
            <a:r>
              <a:rPr lang="ja-JP" altLang="en-US" sz="5300" dirty="0">
                <a:latin typeface="HGS創英角ｺﾞｼｯｸUB" panose="020B0900000000000000" pitchFamily="50" charset="-128"/>
                <a:ea typeface="HGS創英角ｺﾞｼｯｸUB" panose="020B0900000000000000" pitchFamily="50" charset="-128"/>
              </a:rPr>
              <a:t>使い方②　友人のペットに</a:t>
            </a:r>
            <a:br>
              <a:rPr lang="en-US" altLang="ja-JP" sz="5300" dirty="0">
                <a:latin typeface="HGS創英角ｺﾞｼｯｸUB" panose="020B0900000000000000" pitchFamily="50" charset="-128"/>
                <a:ea typeface="HGS創英角ｺﾞｼｯｸUB" panose="020B0900000000000000" pitchFamily="50" charset="-128"/>
              </a:rPr>
            </a:br>
            <a:endParaRPr kumimoji="1" lang="ja-JP" altLang="en-US" dirty="0">
              <a:latin typeface="HGS創英角ｺﾞｼｯｸUB" panose="020B0900000000000000" pitchFamily="50" charset="-128"/>
              <a:ea typeface="HGS創英角ｺﾞｼｯｸUB" panose="020B0900000000000000" pitchFamily="50" charset="-128"/>
            </a:endParaRPr>
          </a:p>
        </p:txBody>
      </p:sp>
      <p:pic>
        <p:nvPicPr>
          <p:cNvPr id="9" name="コンテンツ プレースホルダー 8">
            <a:extLst>
              <a:ext uri="{FF2B5EF4-FFF2-40B4-BE49-F238E27FC236}">
                <a16:creationId xmlns:a16="http://schemas.microsoft.com/office/drawing/2014/main" id="{9694CAB0-8749-4F18-8DEF-89C210FD19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25048" y="2279650"/>
            <a:ext cx="2539603" cy="3386138"/>
          </a:xfrm>
        </p:spPr>
      </p:pic>
      <p:pic>
        <p:nvPicPr>
          <p:cNvPr id="10" name="コンテンツ プレースホルダー 6">
            <a:extLst>
              <a:ext uri="{FF2B5EF4-FFF2-40B4-BE49-F238E27FC236}">
                <a16:creationId xmlns:a16="http://schemas.microsoft.com/office/drawing/2014/main" id="{BBD8F630-0F80-4633-8CC2-7D81871CF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670" y="2589086"/>
            <a:ext cx="4898627" cy="2755478"/>
          </a:xfrm>
          <a:prstGeom prst="rect">
            <a:avLst/>
          </a:prstGeom>
        </p:spPr>
      </p:pic>
      <p:pic>
        <p:nvPicPr>
          <p:cNvPr id="4" name="図 3">
            <a:extLst>
              <a:ext uri="{FF2B5EF4-FFF2-40B4-BE49-F238E27FC236}">
                <a16:creationId xmlns:a16="http://schemas.microsoft.com/office/drawing/2014/main" id="{0DB93460-9566-4913-BE83-E99C0E876632}"/>
              </a:ext>
            </a:extLst>
          </p:cNvPr>
          <p:cNvPicPr>
            <a:picLocks noChangeAspect="1"/>
          </p:cNvPicPr>
          <p:nvPr/>
        </p:nvPicPr>
        <p:blipFill rotWithShape="1">
          <a:blip r:embed="rId5">
            <a:extLst>
              <a:ext uri="{28A0092B-C50C-407E-A947-70E740481C1C}">
                <a14:useLocalDpi xmlns:a14="http://schemas.microsoft.com/office/drawing/2010/main" val="0"/>
              </a:ext>
            </a:extLst>
          </a:blip>
          <a:srcRect r="35698"/>
          <a:stretch/>
        </p:blipFill>
        <p:spPr>
          <a:xfrm>
            <a:off x="7788004" y="1692662"/>
            <a:ext cx="3988192" cy="4651727"/>
          </a:xfrm>
          <a:prstGeom prst="rect">
            <a:avLst/>
          </a:prstGeom>
        </p:spPr>
      </p:pic>
      <p:pic>
        <p:nvPicPr>
          <p:cNvPr id="6" name="図 5">
            <a:extLst>
              <a:ext uri="{FF2B5EF4-FFF2-40B4-BE49-F238E27FC236}">
                <a16:creationId xmlns:a16="http://schemas.microsoft.com/office/drawing/2014/main" id="{9B37EBE5-D07C-4960-A6B2-9485394A71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804" y="1692662"/>
            <a:ext cx="6993981" cy="4651727"/>
          </a:xfrm>
          <a:prstGeom prst="rect">
            <a:avLst/>
          </a:prstGeom>
        </p:spPr>
      </p:pic>
    </p:spTree>
    <p:extLst>
      <p:ext uri="{BB962C8B-B14F-4D97-AF65-F5344CB8AC3E}">
        <p14:creationId xmlns:p14="http://schemas.microsoft.com/office/powerpoint/2010/main" val="2367289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8656" y="513611"/>
            <a:ext cx="9959769" cy="1633687"/>
          </a:xfrm>
        </p:spPr>
        <p:txBody>
          <a:bodyPr anchor="b">
            <a:normAutofit fontScale="90000"/>
          </a:bodyPr>
          <a:lstStyle/>
          <a:p>
            <a:br>
              <a:rPr lang="en-US" altLang="ja-JP" dirty="0">
                <a:latin typeface="HGS創英角ｺﾞｼｯｸUB" panose="020B0900000000000000" pitchFamily="50" charset="-128"/>
                <a:ea typeface="HGS創英角ｺﾞｼｯｸUB" panose="020B0900000000000000" pitchFamily="50" charset="-128"/>
              </a:rPr>
            </a:br>
            <a:r>
              <a:rPr lang="ja-JP" altLang="en-US" dirty="0">
                <a:latin typeface="HGS創英角ｺﾞｼｯｸUB" panose="020B0900000000000000" pitchFamily="50" charset="-128"/>
                <a:ea typeface="HGS創英角ｺﾞｼｯｸUB" panose="020B0900000000000000" pitchFamily="50" charset="-128"/>
              </a:rPr>
              <a:t>　</a:t>
            </a:r>
            <a:r>
              <a:rPr lang="ja-JP" altLang="en-US" sz="5300" dirty="0">
                <a:latin typeface="HGS創英角ｺﾞｼｯｸUB" panose="020B0900000000000000" pitchFamily="50" charset="-128"/>
                <a:ea typeface="HGS創英角ｺﾞｼｯｸUB" panose="020B0900000000000000" pitchFamily="50" charset="-128"/>
              </a:rPr>
              <a:t>使い方③　愛護センターで</a:t>
            </a:r>
            <a:br>
              <a:rPr lang="en-US" altLang="ja-JP" sz="5300" dirty="0">
                <a:latin typeface="HGS創英角ｺﾞｼｯｸUB" panose="020B0900000000000000" pitchFamily="50" charset="-128"/>
                <a:ea typeface="HGS創英角ｺﾞｼｯｸUB" panose="020B0900000000000000" pitchFamily="50" charset="-128"/>
              </a:rPr>
            </a:br>
            <a:endParaRPr kumimoji="1" lang="ja-JP" altLang="en-US" dirty="0">
              <a:latin typeface="HGS創英角ｺﾞｼｯｸUB" panose="020B0900000000000000" pitchFamily="50" charset="-128"/>
              <a:ea typeface="HGS創英角ｺﾞｼｯｸUB" panose="020B0900000000000000" pitchFamily="50" charset="-128"/>
            </a:endParaRPr>
          </a:p>
        </p:txBody>
      </p:sp>
      <p:pic>
        <p:nvPicPr>
          <p:cNvPr id="9" name="コンテンツ プレースホルダー 8">
            <a:extLst>
              <a:ext uri="{FF2B5EF4-FFF2-40B4-BE49-F238E27FC236}">
                <a16:creationId xmlns:a16="http://schemas.microsoft.com/office/drawing/2014/main" id="{9694CAB0-8749-4F18-8DEF-89C210FD19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25048" y="2279650"/>
            <a:ext cx="2539603" cy="3386138"/>
          </a:xfrm>
        </p:spPr>
      </p:pic>
      <p:pic>
        <p:nvPicPr>
          <p:cNvPr id="6" name="図 5">
            <a:extLst>
              <a:ext uri="{FF2B5EF4-FFF2-40B4-BE49-F238E27FC236}">
                <a16:creationId xmlns:a16="http://schemas.microsoft.com/office/drawing/2014/main" id="{BDAB9EBC-2F2F-4A2F-8ADB-3CD45B456709}"/>
              </a:ext>
            </a:extLst>
          </p:cNvPr>
          <p:cNvPicPr>
            <a:picLocks noChangeAspect="1"/>
          </p:cNvPicPr>
          <p:nvPr/>
        </p:nvPicPr>
        <p:blipFill rotWithShape="1">
          <a:blip r:embed="rId4">
            <a:extLst>
              <a:ext uri="{28A0092B-C50C-407E-A947-70E740481C1C}">
                <a14:useLocalDpi xmlns:a14="http://schemas.microsoft.com/office/drawing/2010/main" val="0"/>
              </a:ext>
            </a:extLst>
          </a:blip>
          <a:srcRect l="7640" r="2844"/>
          <a:stretch/>
        </p:blipFill>
        <p:spPr>
          <a:xfrm>
            <a:off x="582929" y="1741725"/>
            <a:ext cx="5845611" cy="4897611"/>
          </a:xfrm>
          <a:prstGeom prst="rect">
            <a:avLst/>
          </a:prstGeom>
        </p:spPr>
      </p:pic>
      <p:pic>
        <p:nvPicPr>
          <p:cNvPr id="12" name="図 11">
            <a:extLst>
              <a:ext uri="{FF2B5EF4-FFF2-40B4-BE49-F238E27FC236}">
                <a16:creationId xmlns:a16="http://schemas.microsoft.com/office/drawing/2014/main" id="{5B0611D8-F62A-42E8-8B55-7230B15D4504}"/>
              </a:ext>
            </a:extLst>
          </p:cNvPr>
          <p:cNvPicPr>
            <a:picLocks noChangeAspect="1"/>
          </p:cNvPicPr>
          <p:nvPr/>
        </p:nvPicPr>
        <p:blipFill rotWithShape="1">
          <a:blip r:embed="rId5">
            <a:extLst>
              <a:ext uri="{28A0092B-C50C-407E-A947-70E740481C1C}">
                <a14:useLocalDpi xmlns:a14="http://schemas.microsoft.com/office/drawing/2010/main" val="0"/>
              </a:ext>
            </a:extLst>
          </a:blip>
          <a:srcRect l="12243" r="15282"/>
          <a:stretch/>
        </p:blipFill>
        <p:spPr>
          <a:xfrm>
            <a:off x="6748710" y="1741725"/>
            <a:ext cx="4732740" cy="4897611"/>
          </a:xfrm>
          <a:prstGeom prst="rect">
            <a:avLst/>
          </a:prstGeom>
        </p:spPr>
      </p:pic>
    </p:spTree>
    <p:extLst>
      <p:ext uri="{BB962C8B-B14F-4D97-AF65-F5344CB8AC3E}">
        <p14:creationId xmlns:p14="http://schemas.microsoft.com/office/powerpoint/2010/main" val="71530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8656" y="513611"/>
            <a:ext cx="9959769" cy="1633687"/>
          </a:xfrm>
        </p:spPr>
        <p:txBody>
          <a:bodyPr anchor="b">
            <a:normAutofit fontScale="90000"/>
          </a:bodyPr>
          <a:lstStyle/>
          <a:p>
            <a:br>
              <a:rPr lang="en-US" altLang="ja-JP" dirty="0">
                <a:latin typeface="HGS創英角ｺﾞｼｯｸUB" panose="020B0900000000000000" pitchFamily="50" charset="-128"/>
                <a:ea typeface="HGS創英角ｺﾞｼｯｸUB" panose="020B0900000000000000" pitchFamily="50" charset="-128"/>
              </a:rPr>
            </a:br>
            <a:r>
              <a:rPr lang="ja-JP" altLang="en-US" dirty="0">
                <a:latin typeface="HGS創英角ｺﾞｼｯｸUB" panose="020B0900000000000000" pitchFamily="50" charset="-128"/>
                <a:ea typeface="HGS創英角ｺﾞｼｯｸUB" panose="020B0900000000000000" pitchFamily="50" charset="-128"/>
              </a:rPr>
              <a:t>　</a:t>
            </a:r>
            <a:r>
              <a:rPr lang="ja-JP" altLang="en-US" sz="5300" dirty="0">
                <a:latin typeface="HGS創英角ｺﾞｼｯｸUB" panose="020B0900000000000000" pitchFamily="50" charset="-128"/>
                <a:ea typeface="HGS創英角ｺﾞｼｯｸUB" panose="020B0900000000000000" pitchFamily="50" charset="-128"/>
              </a:rPr>
              <a:t>使い方④　たまたま出会った</a:t>
            </a:r>
            <a:br>
              <a:rPr lang="en-US" altLang="ja-JP" sz="5300" dirty="0">
                <a:latin typeface="HGS創英角ｺﾞｼｯｸUB" panose="020B0900000000000000" pitchFamily="50" charset="-128"/>
                <a:ea typeface="HGS創英角ｺﾞｼｯｸUB" panose="020B0900000000000000" pitchFamily="50" charset="-128"/>
              </a:rPr>
            </a:br>
            <a:r>
              <a:rPr lang="ja-JP" altLang="en-US" sz="5300" dirty="0">
                <a:latin typeface="HGS創英角ｺﾞｼｯｸUB" panose="020B0900000000000000" pitchFamily="50" charset="-128"/>
                <a:ea typeface="HGS創英角ｺﾞｼｯｸUB" panose="020B0900000000000000" pitchFamily="50" charset="-128"/>
              </a:rPr>
              <a:t>　　　　　　　　ワンちゃんに</a:t>
            </a:r>
            <a:br>
              <a:rPr lang="en-US" altLang="ja-JP" sz="5300" dirty="0">
                <a:latin typeface="HGS創英角ｺﾞｼｯｸUB" panose="020B0900000000000000" pitchFamily="50" charset="-128"/>
                <a:ea typeface="HGS創英角ｺﾞｼｯｸUB" panose="020B0900000000000000" pitchFamily="50" charset="-128"/>
              </a:rPr>
            </a:br>
            <a:endParaRPr kumimoji="1" lang="ja-JP" altLang="en-US" dirty="0">
              <a:latin typeface="HGS創英角ｺﾞｼｯｸUB" panose="020B0900000000000000" pitchFamily="50" charset="-128"/>
              <a:ea typeface="HGS創英角ｺﾞｼｯｸUB" panose="020B0900000000000000" pitchFamily="50" charset="-128"/>
            </a:endParaRPr>
          </a:p>
        </p:txBody>
      </p:sp>
      <p:pic>
        <p:nvPicPr>
          <p:cNvPr id="4" name="図 3">
            <a:extLst>
              <a:ext uri="{FF2B5EF4-FFF2-40B4-BE49-F238E27FC236}">
                <a16:creationId xmlns:a16="http://schemas.microsoft.com/office/drawing/2014/main" id="{74D7EEBC-BA78-4400-8EBE-021F7E9521C9}"/>
              </a:ext>
            </a:extLst>
          </p:cNvPr>
          <p:cNvPicPr>
            <a:picLocks noChangeAspect="1"/>
          </p:cNvPicPr>
          <p:nvPr/>
        </p:nvPicPr>
        <p:blipFill rotWithShape="1">
          <a:blip r:embed="rId3">
            <a:extLst>
              <a:ext uri="{28A0092B-C50C-407E-A947-70E740481C1C}">
                <a14:useLocalDpi xmlns:a14="http://schemas.microsoft.com/office/drawing/2010/main" val="0"/>
              </a:ext>
            </a:extLst>
          </a:blip>
          <a:srcRect t="15797" r="11115" b="7490"/>
          <a:stretch/>
        </p:blipFill>
        <p:spPr>
          <a:xfrm>
            <a:off x="1659207" y="1606512"/>
            <a:ext cx="8873586" cy="5105623"/>
          </a:xfrm>
          <a:prstGeom prst="rect">
            <a:avLst/>
          </a:prstGeom>
        </p:spPr>
      </p:pic>
    </p:spTree>
    <p:extLst>
      <p:ext uri="{BB962C8B-B14F-4D97-AF65-F5344CB8AC3E}">
        <p14:creationId xmlns:p14="http://schemas.microsoft.com/office/powerpoint/2010/main" val="339182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48656" y="513611"/>
            <a:ext cx="9959769" cy="1633687"/>
          </a:xfrm>
        </p:spPr>
        <p:txBody>
          <a:bodyPr anchor="b">
            <a:normAutofit fontScale="90000"/>
          </a:bodyPr>
          <a:lstStyle/>
          <a:p>
            <a:br>
              <a:rPr lang="en-US" altLang="ja-JP" dirty="0">
                <a:latin typeface="HGS創英角ｺﾞｼｯｸUB" panose="020B0900000000000000" pitchFamily="50" charset="-128"/>
                <a:ea typeface="HGS創英角ｺﾞｼｯｸUB" panose="020B0900000000000000" pitchFamily="50" charset="-128"/>
              </a:rPr>
            </a:br>
            <a:r>
              <a:rPr lang="ja-JP" altLang="en-US" dirty="0">
                <a:latin typeface="HGS創英角ｺﾞｼｯｸUB" panose="020B0900000000000000" pitchFamily="50" charset="-128"/>
                <a:ea typeface="HGS創英角ｺﾞｼｯｸUB" panose="020B0900000000000000" pitchFamily="50" charset="-128"/>
              </a:rPr>
              <a:t>　</a:t>
            </a:r>
            <a:r>
              <a:rPr lang="ja-JP" altLang="en-US" sz="5300" dirty="0">
                <a:latin typeface="HGS創英角ｺﾞｼｯｸUB" panose="020B0900000000000000" pitchFamily="50" charset="-128"/>
                <a:ea typeface="HGS創英角ｺﾞｼｯｸUB" panose="020B0900000000000000" pitchFamily="50" charset="-128"/>
              </a:rPr>
              <a:t>使い方⑤　庭の生き物に</a:t>
            </a:r>
            <a:br>
              <a:rPr lang="en-US" altLang="ja-JP" sz="5300" dirty="0">
                <a:latin typeface="HGS創英角ｺﾞｼｯｸUB" panose="020B0900000000000000" pitchFamily="50" charset="-128"/>
                <a:ea typeface="HGS創英角ｺﾞｼｯｸUB" panose="020B0900000000000000" pitchFamily="50" charset="-128"/>
              </a:rPr>
            </a:br>
            <a:endParaRPr kumimoji="1" lang="ja-JP" altLang="en-US" dirty="0">
              <a:latin typeface="HGS創英角ｺﾞｼｯｸUB" panose="020B0900000000000000" pitchFamily="50" charset="-128"/>
              <a:ea typeface="HGS創英角ｺﾞｼｯｸUB" panose="020B0900000000000000" pitchFamily="50" charset="-128"/>
            </a:endParaRPr>
          </a:p>
        </p:txBody>
      </p:sp>
      <p:pic>
        <p:nvPicPr>
          <p:cNvPr id="16" name="コンテンツ プレースホルダー 15">
            <a:extLst>
              <a:ext uri="{FF2B5EF4-FFF2-40B4-BE49-F238E27FC236}">
                <a16:creationId xmlns:a16="http://schemas.microsoft.com/office/drawing/2014/main" id="{4C51E945-391C-40E7-9A02-BEBBB9481E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1346" t="9078" r="12695" b="14161"/>
          <a:stretch/>
        </p:blipFill>
        <p:spPr>
          <a:xfrm>
            <a:off x="1041966" y="4043280"/>
            <a:ext cx="2298134" cy="2322387"/>
          </a:xfrm>
        </p:spPr>
      </p:pic>
      <p:pic>
        <p:nvPicPr>
          <p:cNvPr id="18" name="図 17">
            <a:extLst>
              <a:ext uri="{FF2B5EF4-FFF2-40B4-BE49-F238E27FC236}">
                <a16:creationId xmlns:a16="http://schemas.microsoft.com/office/drawing/2014/main" id="{B85A32BE-3F85-444B-AB6D-8DB98D39F534}"/>
              </a:ext>
            </a:extLst>
          </p:cNvPr>
          <p:cNvPicPr>
            <a:picLocks noChangeAspect="1"/>
          </p:cNvPicPr>
          <p:nvPr/>
        </p:nvPicPr>
        <p:blipFill rotWithShape="1">
          <a:blip r:embed="rId4">
            <a:extLst>
              <a:ext uri="{28A0092B-C50C-407E-A947-70E740481C1C}">
                <a14:useLocalDpi xmlns:a14="http://schemas.microsoft.com/office/drawing/2010/main" val="0"/>
              </a:ext>
            </a:extLst>
          </a:blip>
          <a:srcRect l="27585" t="10945" r="21165"/>
          <a:stretch/>
        </p:blipFill>
        <p:spPr>
          <a:xfrm>
            <a:off x="1041966" y="1647661"/>
            <a:ext cx="2340261" cy="2287440"/>
          </a:xfrm>
          <a:prstGeom prst="rect">
            <a:avLst/>
          </a:prstGeom>
        </p:spPr>
      </p:pic>
      <p:pic>
        <p:nvPicPr>
          <p:cNvPr id="20" name="図 19">
            <a:extLst>
              <a:ext uri="{FF2B5EF4-FFF2-40B4-BE49-F238E27FC236}">
                <a16:creationId xmlns:a16="http://schemas.microsoft.com/office/drawing/2014/main" id="{11CA1781-4361-4DC6-B925-9DD197ADA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803817" y="2695745"/>
            <a:ext cx="4791241" cy="2695073"/>
          </a:xfrm>
          <a:prstGeom prst="rect">
            <a:avLst/>
          </a:prstGeom>
        </p:spPr>
      </p:pic>
      <p:pic>
        <p:nvPicPr>
          <p:cNvPr id="22" name="図 21">
            <a:extLst>
              <a:ext uri="{FF2B5EF4-FFF2-40B4-BE49-F238E27FC236}">
                <a16:creationId xmlns:a16="http://schemas.microsoft.com/office/drawing/2014/main" id="{8F1F711B-65C9-45D0-9691-746D6EC2D5BF}"/>
              </a:ext>
            </a:extLst>
          </p:cNvPr>
          <p:cNvPicPr>
            <a:picLocks noChangeAspect="1"/>
          </p:cNvPicPr>
          <p:nvPr/>
        </p:nvPicPr>
        <p:blipFill rotWithShape="1">
          <a:blip r:embed="rId6">
            <a:extLst>
              <a:ext uri="{28A0092B-C50C-407E-A947-70E740481C1C}">
                <a14:useLocalDpi xmlns:a14="http://schemas.microsoft.com/office/drawing/2010/main" val="0"/>
              </a:ext>
            </a:extLst>
          </a:blip>
          <a:srcRect t="12148" b="14615"/>
          <a:stretch/>
        </p:blipFill>
        <p:spPr>
          <a:xfrm>
            <a:off x="3648652" y="2199105"/>
            <a:ext cx="4894697" cy="3584739"/>
          </a:xfrm>
          <a:prstGeom prst="rect">
            <a:avLst/>
          </a:prstGeom>
        </p:spPr>
      </p:pic>
    </p:spTree>
    <p:extLst>
      <p:ext uri="{BB962C8B-B14F-4D97-AF65-F5344CB8AC3E}">
        <p14:creationId xmlns:p14="http://schemas.microsoft.com/office/powerpoint/2010/main" val="886364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HGS創英角ｺﾞｼｯｸUB" panose="020B0900000000000000" pitchFamily="50" charset="-128"/>
                <a:ea typeface="HGS創英角ｺﾞｼｯｸUB" panose="020B0900000000000000" pitchFamily="50" charset="-128"/>
              </a:rPr>
              <a:t>リオのこと</a:t>
            </a:r>
            <a:endParaRPr kumimoji="1" lang="ja-JP" altLang="en-US" dirty="0">
              <a:latin typeface="HGS創英角ｺﾞｼｯｸUB" panose="020B0900000000000000" pitchFamily="50" charset="-128"/>
              <a:ea typeface="HGS創英角ｺﾞｼｯｸUB" panose="020B0900000000000000" pitchFamily="50" charset="-128"/>
            </a:endParaRPr>
          </a:p>
        </p:txBody>
      </p:sp>
      <p:sp>
        <p:nvSpPr>
          <p:cNvPr id="5" name="コンテンツ プレースホルダー 4">
            <a:extLst>
              <a:ext uri="{FF2B5EF4-FFF2-40B4-BE49-F238E27FC236}">
                <a16:creationId xmlns:a16="http://schemas.microsoft.com/office/drawing/2014/main" id="{60CF61B5-AD9C-4746-A311-DE073A671472}"/>
              </a:ext>
            </a:extLst>
          </p:cNvPr>
          <p:cNvSpPr>
            <a:spLocks noGrp="1"/>
          </p:cNvSpPr>
          <p:nvPr>
            <p:ph idx="1"/>
          </p:nvPr>
        </p:nvSpPr>
        <p:spPr>
          <a:xfrm>
            <a:off x="431800" y="1825625"/>
            <a:ext cx="6616700" cy="4351338"/>
          </a:xfrm>
        </p:spPr>
        <p:txBody>
          <a:bodyPr>
            <a:normAutofit fontScale="77500" lnSpcReduction="20000"/>
          </a:bodyPr>
          <a:lstStyle/>
          <a:p>
            <a:pPr marL="0" indent="0">
              <a:buNone/>
            </a:pPr>
            <a:r>
              <a:rPr lang="en-US" altLang="ja-JP" dirty="0"/>
              <a:t>5</a:t>
            </a:r>
            <a:r>
              <a:rPr lang="ja-JP" altLang="en-US" dirty="0"/>
              <a:t>月　ちょうど</a:t>
            </a:r>
            <a:r>
              <a:rPr lang="en-US" altLang="ja-JP" dirty="0"/>
              <a:t>16</a:t>
            </a:r>
            <a:r>
              <a:rPr lang="ja-JP" altLang="en-US" dirty="0"/>
              <a:t>歳になった頃から体調を崩す</a:t>
            </a:r>
            <a:endParaRPr lang="en-US" altLang="ja-JP" dirty="0"/>
          </a:p>
          <a:p>
            <a:pPr marL="0" indent="0">
              <a:buNone/>
            </a:pPr>
            <a:r>
              <a:rPr lang="ja-JP" altLang="en-US" dirty="0"/>
              <a:t>　　   好調不調をくりかえす　</a:t>
            </a:r>
            <a:endParaRPr lang="en-US" altLang="ja-JP" dirty="0"/>
          </a:p>
          <a:p>
            <a:pPr marL="0" indent="0">
              <a:buNone/>
            </a:pPr>
            <a:r>
              <a:rPr lang="ja-JP" altLang="en-US" dirty="0"/>
              <a:t>　　  定期的に通院する　　　　　　　　　　</a:t>
            </a:r>
            <a:endParaRPr lang="en-US" altLang="ja-JP" dirty="0"/>
          </a:p>
          <a:p>
            <a:pPr marL="0" indent="0">
              <a:buNone/>
            </a:pPr>
            <a:r>
              <a:rPr lang="ja-JP" altLang="en-US" dirty="0"/>
              <a:t>　　　　　　　　</a:t>
            </a:r>
            <a:r>
              <a:rPr lang="ja-JP" altLang="en-US" dirty="0">
                <a:solidFill>
                  <a:srgbClr val="FF0000"/>
                </a:solidFill>
              </a:rPr>
              <a:t>←気づき①飼い主のあり方</a:t>
            </a:r>
            <a:endParaRPr lang="en-US" altLang="ja-JP" dirty="0">
              <a:solidFill>
                <a:srgbClr val="FF0000"/>
              </a:solidFill>
            </a:endParaRPr>
          </a:p>
          <a:p>
            <a:pPr marL="0" indent="0">
              <a:buNone/>
            </a:pPr>
            <a:endParaRPr lang="en-US" altLang="ja-JP" dirty="0"/>
          </a:p>
          <a:p>
            <a:pPr marL="0" indent="0">
              <a:buNone/>
            </a:pPr>
            <a:r>
              <a:rPr lang="en-US" altLang="ja-JP" dirty="0"/>
              <a:t>10</a:t>
            </a:r>
            <a:r>
              <a:rPr lang="ja-JP" altLang="en-US" dirty="0"/>
              <a:t>月</a:t>
            </a:r>
            <a:r>
              <a:rPr lang="en-US" altLang="ja-JP" dirty="0"/>
              <a:t>25</a:t>
            </a:r>
            <a:r>
              <a:rPr lang="ja-JP" altLang="en-US" dirty="0"/>
              <a:t>日　バイオレゾナンスを受ける</a:t>
            </a:r>
            <a:endParaRPr lang="en-US" altLang="ja-JP" dirty="0"/>
          </a:p>
          <a:p>
            <a:pPr marL="0" indent="0">
              <a:buNone/>
            </a:pPr>
            <a:r>
              <a:rPr lang="ja-JP" altLang="en-US" dirty="0"/>
              <a:t>　　　　　奇跡的に小康状態を保つ</a:t>
            </a:r>
            <a:endParaRPr lang="en-US" altLang="ja-JP" dirty="0"/>
          </a:p>
          <a:p>
            <a:pPr marL="0" indent="0">
              <a:buNone/>
            </a:pPr>
            <a:r>
              <a:rPr lang="ja-JP" altLang="en-US" dirty="0"/>
              <a:t>　　　　　　　　</a:t>
            </a:r>
            <a:r>
              <a:rPr lang="ja-JP" altLang="en-US" dirty="0">
                <a:solidFill>
                  <a:srgbClr val="FF0000"/>
                </a:solidFill>
              </a:rPr>
              <a:t>←気づき②リオと自然</a:t>
            </a:r>
            <a:endParaRPr lang="en-US" altLang="ja-JP" dirty="0">
              <a:solidFill>
                <a:srgbClr val="FF0000"/>
              </a:solidFill>
            </a:endParaRPr>
          </a:p>
          <a:p>
            <a:pPr marL="0" indent="0">
              <a:buNone/>
            </a:pPr>
            <a:endParaRPr lang="en-US" altLang="ja-JP" dirty="0"/>
          </a:p>
          <a:p>
            <a:pPr marL="0" indent="0">
              <a:buNone/>
            </a:pPr>
            <a:r>
              <a:rPr lang="en-US" altLang="ja-JP" dirty="0"/>
              <a:t>12</a:t>
            </a:r>
            <a:r>
              <a:rPr lang="ja-JP" altLang="en-US" dirty="0"/>
              <a:t>月</a:t>
            </a:r>
            <a:r>
              <a:rPr lang="en-US" altLang="ja-JP" dirty="0"/>
              <a:t>15</a:t>
            </a:r>
            <a:r>
              <a:rPr lang="ja-JP" altLang="en-US" dirty="0"/>
              <a:t>日看取る</a:t>
            </a:r>
            <a:endParaRPr lang="en-US" altLang="ja-JP" dirty="0"/>
          </a:p>
          <a:p>
            <a:pPr marL="0" indent="0">
              <a:buNone/>
            </a:pPr>
            <a:r>
              <a:rPr lang="ja-JP" altLang="en-US" dirty="0"/>
              <a:t>　　　　　　　　</a:t>
            </a:r>
            <a:r>
              <a:rPr lang="ja-JP" altLang="en-US" dirty="0">
                <a:solidFill>
                  <a:srgbClr val="FF0000"/>
                </a:solidFill>
              </a:rPr>
              <a:t>←気づき③アニマルレイキのよさ</a:t>
            </a:r>
            <a:endParaRPr lang="en-US" altLang="ja-JP" dirty="0">
              <a:solidFill>
                <a:srgbClr val="FF0000"/>
              </a:solidFill>
            </a:endParaRPr>
          </a:p>
          <a:p>
            <a:pPr marL="0" indent="0">
              <a:buNone/>
            </a:pPr>
            <a:endParaRPr lang="en-US" altLang="ja-JP" dirty="0"/>
          </a:p>
        </p:txBody>
      </p:sp>
      <p:pic>
        <p:nvPicPr>
          <p:cNvPr id="6" name="図 5">
            <a:extLst>
              <a:ext uri="{FF2B5EF4-FFF2-40B4-BE49-F238E27FC236}">
                <a16:creationId xmlns:a16="http://schemas.microsoft.com/office/drawing/2014/main" id="{2BB74403-A85B-40ED-AAEA-503549479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764448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960100" y="978102"/>
            <a:ext cx="10588434" cy="1062644"/>
          </a:xfrm>
        </p:spPr>
        <p:txBody>
          <a:bodyPr anchor="b">
            <a:normAutofit/>
          </a:bodyPr>
          <a:lstStyle/>
          <a:p>
            <a:r>
              <a:rPr lang="ja-JP" altLang="en-US" dirty="0">
                <a:latin typeface="HGS創英角ｺﾞｼｯｸUB" panose="020B0900000000000000" pitchFamily="50" charset="-128"/>
                <a:ea typeface="HGS創英角ｺﾞｼｯｸUB" panose="020B0900000000000000" pitchFamily="50" charset="-128"/>
              </a:rPr>
              <a:t>気づき①　飼い主のあり方</a:t>
            </a:r>
            <a:endParaRPr kumimoji="1" lang="ja-JP" altLang="en-US" dirty="0">
              <a:latin typeface="HGS創英角ｺﾞｼｯｸUB" panose="020B0900000000000000" pitchFamily="50" charset="-128"/>
              <a:ea typeface="HGS創英角ｺﾞｼｯｸUB" panose="020B0900000000000000" pitchFamily="50" charset="-128"/>
            </a:endParaRPr>
          </a:p>
        </p:txBody>
      </p:sp>
      <p:cxnSp>
        <p:nvCxnSpPr>
          <p:cNvPr id="12" name="Straight Connector 11">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EE3D0390-66B9-4426-ACD4-4F49362198A2}"/>
              </a:ext>
            </a:extLst>
          </p:cNvPr>
          <p:cNvSpPr>
            <a:spLocks noGrp="1"/>
          </p:cNvSpPr>
          <p:nvPr>
            <p:ph idx="1"/>
          </p:nvPr>
        </p:nvSpPr>
        <p:spPr>
          <a:xfrm>
            <a:off x="4796118" y="2682434"/>
            <a:ext cx="6866964" cy="3341832"/>
          </a:xfrm>
        </p:spPr>
        <p:txBody>
          <a:bodyPr>
            <a:normAutofit/>
          </a:bodyPr>
          <a:lstStyle/>
          <a:p>
            <a:pPr marL="0" indent="0">
              <a:buNone/>
            </a:pPr>
            <a:r>
              <a:rPr lang="ja-JP" altLang="en-US" sz="3600" dirty="0"/>
              <a:t>時間や因果関係にとらわれない</a:t>
            </a:r>
            <a:endParaRPr lang="en-US" altLang="ja-JP" sz="3600" dirty="0"/>
          </a:p>
          <a:p>
            <a:pPr marL="0" indent="0">
              <a:buNone/>
            </a:pPr>
            <a:endParaRPr lang="en-US" altLang="ja-JP" sz="3600" dirty="0"/>
          </a:p>
          <a:p>
            <a:pPr marL="0" indent="0">
              <a:buNone/>
            </a:pPr>
            <a:r>
              <a:rPr lang="ja-JP" altLang="en-US" sz="3600" dirty="0"/>
              <a:t>勝手なストーリーをつくらない</a:t>
            </a:r>
            <a:endParaRPr lang="en-US" altLang="ja-JP" sz="3600" dirty="0"/>
          </a:p>
          <a:p>
            <a:pPr marL="0" indent="0">
              <a:buNone/>
            </a:pPr>
            <a:endParaRPr lang="en-US" sz="3600" dirty="0"/>
          </a:p>
          <a:p>
            <a:pPr marL="0" indent="0">
              <a:buNone/>
            </a:pPr>
            <a:r>
              <a:rPr lang="ja-JP" altLang="en-US" sz="3600" dirty="0"/>
              <a:t>点滴をめぐって</a:t>
            </a:r>
            <a:endParaRPr lang="en-US" sz="3600" dirty="0"/>
          </a:p>
        </p:txBody>
      </p:sp>
      <p:pic>
        <p:nvPicPr>
          <p:cNvPr id="8" name="図 7">
            <a:extLst>
              <a:ext uri="{FF2B5EF4-FFF2-40B4-BE49-F238E27FC236}">
                <a16:creationId xmlns:a16="http://schemas.microsoft.com/office/drawing/2014/main" id="{12F079CD-6AA9-405F-B347-7C3556F06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66" y="2631171"/>
            <a:ext cx="4336502" cy="3248727"/>
          </a:xfrm>
          <a:prstGeom prst="rect">
            <a:avLst/>
          </a:prstGeom>
        </p:spPr>
      </p:pic>
    </p:spTree>
    <p:extLst>
      <p:ext uri="{BB962C8B-B14F-4D97-AF65-F5344CB8AC3E}">
        <p14:creationId xmlns:p14="http://schemas.microsoft.com/office/powerpoint/2010/main" val="1662418110"/>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8392</TotalTime>
  <Words>848</Words>
  <Application>Microsoft Office PowerPoint</Application>
  <PresentationFormat>ワイド画面</PresentationFormat>
  <Paragraphs>98</Paragraphs>
  <Slides>12</Slides>
  <Notes>11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12</vt:i4>
      </vt:variant>
    </vt:vector>
  </HeadingPairs>
  <TitlesOfParts>
    <vt:vector size="19" baseType="lpstr">
      <vt:lpstr>HGS創英角ｺﾞｼｯｸUB</vt:lpstr>
      <vt:lpstr>HG創英角ｺﾞｼｯｸUB</vt:lpstr>
      <vt:lpstr>游ゴシック</vt:lpstr>
      <vt:lpstr>Arial</vt:lpstr>
      <vt:lpstr>Calibri</vt:lpstr>
      <vt:lpstr>Calibri Light</vt:lpstr>
      <vt:lpstr>Office Theme</vt:lpstr>
      <vt:lpstr>アニマルレイキのある生活</vt:lpstr>
      <vt:lpstr>内　容</vt:lpstr>
      <vt:lpstr> 　使い方①　家族に </vt:lpstr>
      <vt:lpstr> 　使い方②　友人のペットに </vt:lpstr>
      <vt:lpstr> 　使い方③　愛護センターで </vt:lpstr>
      <vt:lpstr> 　使い方④　たまたま出会った 　　　　　　　　ワンちゃんに </vt:lpstr>
      <vt:lpstr> 　使い方⑤　庭の生き物に </vt:lpstr>
      <vt:lpstr>リオのこと</vt:lpstr>
      <vt:lpstr>気づき①　飼い主のあり方</vt:lpstr>
      <vt:lpstr>気づき②　リオと自然</vt:lpstr>
      <vt:lpstr>気づき③　アニマルレイキのよさ</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アニマルレイキのある生活</dc:title>
  <dc:creator>六車 陽一(mugu)</dc:creator>
  <cp:lastModifiedBy>六車 陽一(mugu)</cp:lastModifiedBy>
  <cp:revision>43</cp:revision>
  <dcterms:created xsi:type="dcterms:W3CDTF">2018-12-24T04:51:31Z</dcterms:created>
  <dcterms:modified xsi:type="dcterms:W3CDTF">2018-12-30T01:08:40Z</dcterms:modified>
</cp:coreProperties>
</file>